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9"/>
  </p:notesMasterIdLst>
  <p:handoutMasterIdLst>
    <p:handoutMasterId r:id="rId10"/>
  </p:handoutMasterIdLst>
  <p:sldIdLst>
    <p:sldId id="257" r:id="rId2"/>
    <p:sldId id="268" r:id="rId3"/>
    <p:sldId id="265" r:id="rId4"/>
    <p:sldId id="266" r:id="rId5"/>
    <p:sldId id="267" r:id="rId6"/>
    <p:sldId id="271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01" d="100"/>
          <a:sy n="101" d="100"/>
        </p:scale>
        <p:origin x="-115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r>
              <a:rPr lang="en-US" dirty="0" smtClean="0">
                <a:latin typeface="Verdana" charset="0"/>
                <a:cs typeface="ＭＳ Ｐゴシック" charset="0"/>
              </a:rPr>
              <a:t>, Chair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San Antonio Life Member group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8/21/2019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8/21/2019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OU Name: San Antonio Life Members affiliate group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Vision/Objectives/2019 Focused Initiatives</a:t>
            </a:r>
          </a:p>
          <a:p>
            <a:r>
              <a:rPr lang="en-US" sz="1600" dirty="0" smtClean="0"/>
              <a:t>Monthly lunch-time meetings with speaker</a:t>
            </a:r>
          </a:p>
          <a:p>
            <a:r>
              <a:rPr lang="en-US" sz="1600" dirty="0" smtClean="0"/>
              <a:t>Grant to build displays for SAMSAT museum</a:t>
            </a:r>
          </a:p>
          <a:p>
            <a:r>
              <a:rPr lang="en-US" sz="1600" dirty="0" smtClean="0"/>
              <a:t>Texas Tour in October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Jim </a:t>
            </a:r>
            <a:r>
              <a:rPr lang="en-US" sz="1600" dirty="0" err="1" smtClean="0"/>
              <a:t>Brakefield</a:t>
            </a:r>
            <a:r>
              <a:rPr lang="en-US" sz="1600" dirty="0" smtClean="0"/>
              <a:t>				jim.brakefield@ieee.org</a:t>
            </a:r>
          </a:p>
          <a:p>
            <a:r>
              <a:rPr lang="en-US" sz="1600" dirty="0" smtClean="0"/>
              <a:t>Vice Chair			Garrett </a:t>
            </a:r>
            <a:r>
              <a:rPr lang="en-US" sz="1600" dirty="0" err="1" smtClean="0"/>
              <a:t>Polhamus</a:t>
            </a:r>
            <a:r>
              <a:rPr lang="en-US" sz="1600" dirty="0" smtClean="0"/>
              <a:t>				polhamus@ieee.org</a:t>
            </a:r>
            <a:endParaRPr lang="en-US" sz="1600" dirty="0"/>
          </a:p>
          <a:p>
            <a:r>
              <a:rPr lang="en-US" sz="1600" dirty="0" smtClean="0"/>
              <a:t>Treasurer			Scott Atkinson				s.atkinson@ieee.org</a:t>
            </a:r>
          </a:p>
          <a:p>
            <a:r>
              <a:rPr lang="en-US" sz="1600" dirty="0" smtClean="0"/>
              <a:t>Secretary			John Lyons					jlyons@ieee.org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8/21/2019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  <a:r>
              <a:rPr lang="en-US" sz="1600" dirty="0" smtClean="0"/>
              <a:t>					     IEEE  Total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Jan 17	The USAF Airborne </a:t>
            </a:r>
            <a:r>
              <a:rPr lang="en-US" sz="1600" dirty="0"/>
              <a:t>Laser </a:t>
            </a:r>
            <a:r>
              <a:rPr lang="en-US" sz="1600" dirty="0" smtClean="0"/>
              <a:t>Program					16	 21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Feb 21	Research </a:t>
            </a:r>
            <a:r>
              <a:rPr lang="en-US" sz="1600" dirty="0"/>
              <a:t>for Nuclear Powered </a:t>
            </a:r>
            <a:r>
              <a:rPr lang="en-US" sz="1600" dirty="0" err="1"/>
              <a:t>RamJet</a:t>
            </a:r>
            <a:r>
              <a:rPr lang="en-US" sz="1600" dirty="0"/>
              <a:t> </a:t>
            </a:r>
            <a:r>
              <a:rPr lang="en-US" sz="1600" dirty="0" smtClean="0"/>
              <a:t>Missile		15	 27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Mar 21	Multi-Factor </a:t>
            </a:r>
            <a:r>
              <a:rPr lang="en-US" sz="1600" dirty="0"/>
              <a:t>Authentication at </a:t>
            </a:r>
            <a:r>
              <a:rPr lang="en-US" sz="1600" dirty="0" smtClean="0"/>
              <a:t>USAA				16	 19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April 18	Tour </a:t>
            </a:r>
            <a:r>
              <a:rPr lang="en-US" sz="1600" dirty="0"/>
              <a:t>of </a:t>
            </a:r>
            <a:r>
              <a:rPr lang="en-US" sz="1600" dirty="0" err="1"/>
              <a:t>Scobee</a:t>
            </a:r>
            <a:r>
              <a:rPr lang="en-US" sz="1600" dirty="0"/>
              <a:t> </a:t>
            </a:r>
            <a:r>
              <a:rPr lang="en-US" sz="1600" dirty="0" smtClean="0"/>
              <a:t>Planetarium						16	 22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May 16	Texas </a:t>
            </a:r>
            <a:r>
              <a:rPr lang="en-US" sz="1600" dirty="0"/>
              <a:t>Volkswagen Environmental Mitigation </a:t>
            </a:r>
            <a:r>
              <a:rPr lang="en-US" sz="1600" dirty="0" smtClean="0"/>
              <a:t>Program	19	 21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June 20	</a:t>
            </a:r>
            <a:r>
              <a:rPr lang="en-US" sz="1600" dirty="0"/>
              <a:t>The Yagi antenna - how it works, and some </a:t>
            </a:r>
            <a:r>
              <a:rPr lang="en-US" sz="1600" dirty="0" smtClean="0"/>
              <a:t>history	20	 23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July 19	</a:t>
            </a:r>
            <a:r>
              <a:rPr lang="en-US" sz="1600" dirty="0" err="1"/>
              <a:t>NewTek</a:t>
            </a:r>
            <a:r>
              <a:rPr lang="en-US" sz="1600" dirty="0"/>
              <a:t> IP Workflow &amp;</a:t>
            </a:r>
            <a:r>
              <a:rPr lang="en-US" sz="1600" dirty="0" smtClean="0"/>
              <a:t> </a:t>
            </a:r>
            <a:r>
              <a:rPr lang="en-US" sz="1600" dirty="0" err="1"/>
              <a:t>Scaleable</a:t>
            </a:r>
            <a:r>
              <a:rPr lang="en-US" sz="1600" dirty="0"/>
              <a:t> Video </a:t>
            </a:r>
            <a:r>
              <a:rPr lang="en-US" sz="1600" dirty="0" smtClean="0"/>
              <a:t>Performance	13	 16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Aug 15	</a:t>
            </a:r>
            <a:r>
              <a:rPr lang="en-US" sz="1600" dirty="0"/>
              <a:t>Cybersecurity Exhibit at </a:t>
            </a:r>
            <a:r>
              <a:rPr lang="en-US" sz="1600" dirty="0" smtClean="0"/>
              <a:t>SAMSAT					13    14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(3+) SAMSAT </a:t>
            </a:r>
            <a:r>
              <a:rPr lang="en-US" sz="1600" dirty="0" err="1" smtClean="0"/>
              <a:t>Mtgs</a:t>
            </a:r>
            <a:r>
              <a:rPr lang="en-US" sz="1600" dirty="0" smtClean="0"/>
              <a:t>											  5</a:t>
            </a:r>
            <a:r>
              <a:rPr lang="en-US" sz="1600" dirty="0"/>
              <a:t> </a:t>
            </a:r>
            <a:r>
              <a:rPr lang="en-US" sz="1600" dirty="0" smtClean="0"/>
              <a:t> 13-18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(1) Planning </a:t>
            </a:r>
            <a:r>
              <a:rPr lang="en-US" sz="1600" dirty="0" err="1" smtClean="0"/>
              <a:t>Mtgs</a:t>
            </a:r>
            <a:r>
              <a:rPr lang="en-US" sz="1600" dirty="0" smtClean="0"/>
              <a:t>											  5</a:t>
            </a:r>
            <a:endParaRPr lang="en-US" sz="1600" dirty="0"/>
          </a:p>
          <a:p>
            <a:endParaRPr lang="en-US" sz="2000" b="1" dirty="0" smtClean="0"/>
          </a:p>
          <a:p>
            <a:r>
              <a:rPr lang="en-US" sz="2000" b="1" dirty="0" smtClean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Grant to build several exhibits for San Antonio Museum of Science &amp; Technology (</a:t>
            </a:r>
            <a:r>
              <a:rPr lang="en-US" b="1" dirty="0" smtClean="0"/>
              <a:t>SAMSAT</a:t>
            </a:r>
            <a:r>
              <a:rPr lang="en-US" dirty="0" smtClean="0"/>
              <a:t>.org)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Texas Technical Tour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Support for </a:t>
            </a:r>
            <a:r>
              <a:rPr lang="en-US" b="1" dirty="0" smtClean="0"/>
              <a:t>San Antonio BEST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8/21/2019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Assessment: </a:t>
            </a:r>
            <a:r>
              <a:rPr lang="en-US" sz="1600" b="1" dirty="0" smtClean="0"/>
              <a:t>Strong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2019 has been a very good year: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Best LM chapter in the world!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Texas Technical Tour fully subscribed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50% complete on SAMSAT exhibits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Need candidate for 2020 Vice Chair</a:t>
            </a:r>
            <a:endParaRPr lang="en-US" sz="16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56" y="1744122"/>
            <a:ext cx="3757308" cy="49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 smtClean="0">
                <a:latin typeface="Verdana" charset="0"/>
                <a:cs typeface="ＭＳ Ｐゴシック" charset="0"/>
              </a:rPr>
              <a:t>LM and SAMSAT financials (as of Aug 7)</a:t>
            </a:r>
            <a:endParaRPr lang="en-US" b="0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8/21/2019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LMAG  Actuals </a:t>
            </a:r>
            <a:r>
              <a:rPr lang="en-US" sz="2000" dirty="0"/>
              <a:t>(Managed by Jim </a:t>
            </a:r>
            <a:r>
              <a:rPr lang="en-US" sz="2000" dirty="0" err="1"/>
              <a:t>Brakefield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Revenues					 </a:t>
            </a:r>
            <a:r>
              <a:rPr lang="en-US" sz="2000" dirty="0"/>
              <a:t>	</a:t>
            </a:r>
            <a:r>
              <a:rPr lang="en-US" sz="2000" dirty="0" smtClean="0"/>
              <a:t>	    $</a:t>
            </a:r>
            <a:r>
              <a:rPr lang="en-US" sz="2000" dirty="0"/>
              <a:t>2,996.00</a:t>
            </a:r>
          </a:p>
          <a:p>
            <a:r>
              <a:rPr lang="en-US" sz="2000" dirty="0"/>
              <a:t>Expenses </a:t>
            </a:r>
            <a:r>
              <a:rPr lang="en-US" sz="2000" dirty="0" smtClean="0"/>
              <a:t>					</a:t>
            </a:r>
            <a:r>
              <a:rPr lang="en-US" sz="2000" dirty="0"/>
              <a:t>	</a:t>
            </a:r>
            <a:r>
              <a:rPr lang="en-US" sz="2000" dirty="0" smtClean="0"/>
              <a:t>		  $</a:t>
            </a:r>
            <a:r>
              <a:rPr lang="en-US" sz="2000" dirty="0"/>
              <a:t>708.69</a:t>
            </a:r>
          </a:p>
          <a:p>
            <a:r>
              <a:rPr lang="en-US" sz="2000" dirty="0"/>
              <a:t>Net </a:t>
            </a: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2000" dirty="0"/>
              <a:t>	</a:t>
            </a:r>
            <a:r>
              <a:rPr lang="en-US" sz="2000" dirty="0" smtClean="0"/>
              <a:t>	    $</a:t>
            </a:r>
            <a:r>
              <a:rPr lang="en-US" sz="2000" dirty="0"/>
              <a:t>2,287.31</a:t>
            </a:r>
          </a:p>
          <a:p>
            <a:r>
              <a:rPr lang="en-US" sz="2000" dirty="0"/>
              <a:t>Plus </a:t>
            </a:r>
            <a:r>
              <a:rPr lang="en-US" sz="2000" dirty="0" smtClean="0"/>
              <a:t>Interest				</a:t>
            </a:r>
            <a:r>
              <a:rPr lang="en-US" sz="2000" dirty="0"/>
              <a:t>	</a:t>
            </a:r>
            <a:r>
              <a:rPr lang="en-US" sz="2000" dirty="0" smtClean="0"/>
              <a:t>		  $</a:t>
            </a:r>
            <a:r>
              <a:rPr lang="en-US" sz="2000" dirty="0"/>
              <a:t>314.32</a:t>
            </a:r>
          </a:p>
          <a:p>
            <a:r>
              <a:rPr lang="en-US" sz="2000" dirty="0"/>
              <a:t>Plus LMC Balance Of the $2,000 </a:t>
            </a:r>
            <a:r>
              <a:rPr lang="en-US" sz="2000" dirty="0" smtClean="0"/>
              <a:t>= $</a:t>
            </a:r>
            <a:r>
              <a:rPr lang="en-US" sz="2000" dirty="0"/>
              <a:t>1,673.24</a:t>
            </a:r>
          </a:p>
          <a:p>
            <a:r>
              <a:rPr lang="en-US" sz="2000" dirty="0"/>
              <a:t>Total Available funds for </a:t>
            </a:r>
            <a:r>
              <a:rPr lang="en-US" sz="2000" dirty="0" smtClean="0"/>
              <a:t>LMAG 	    $4,274.87</a:t>
            </a:r>
          </a:p>
          <a:p>
            <a:endParaRPr lang="en-US" sz="2000" dirty="0"/>
          </a:p>
          <a:p>
            <a:r>
              <a:rPr lang="en-US" sz="2000" b="1" dirty="0"/>
              <a:t>SAMSAT Grant </a:t>
            </a:r>
            <a:r>
              <a:rPr lang="en-US" sz="2000" dirty="0"/>
              <a:t>(Managed by Ernest Franke)</a:t>
            </a:r>
          </a:p>
          <a:p>
            <a:r>
              <a:rPr lang="en-US" sz="2000" dirty="0"/>
              <a:t>Revenues </a:t>
            </a:r>
            <a:r>
              <a:rPr lang="en-US" sz="2000" dirty="0" smtClean="0"/>
              <a:t>				$31,440.00</a:t>
            </a:r>
            <a:endParaRPr lang="en-US" sz="2000" dirty="0"/>
          </a:p>
          <a:p>
            <a:r>
              <a:rPr lang="en-US" sz="2000" dirty="0"/>
              <a:t>Expenses </a:t>
            </a:r>
            <a:r>
              <a:rPr lang="en-US" sz="2000" dirty="0" smtClean="0"/>
              <a:t>		</a:t>
            </a:r>
            <a:r>
              <a:rPr lang="en-US" sz="2000" dirty="0"/>
              <a:t>	</a:t>
            </a:r>
            <a:r>
              <a:rPr lang="en-US" sz="2000" dirty="0" smtClean="0"/>
              <a:t>	  $</a:t>
            </a:r>
            <a:r>
              <a:rPr lang="en-US" sz="2000" dirty="0"/>
              <a:t>4,450.32</a:t>
            </a:r>
          </a:p>
          <a:p>
            <a:r>
              <a:rPr lang="en-US" sz="2000" dirty="0"/>
              <a:t>Net of </a:t>
            </a:r>
            <a:r>
              <a:rPr lang="en-US" sz="2000" dirty="0" err="1"/>
              <a:t>recived</a:t>
            </a:r>
            <a:r>
              <a:rPr lang="en-US" sz="2000" dirty="0"/>
              <a:t> </a:t>
            </a:r>
            <a:r>
              <a:rPr lang="en-US" sz="2000" dirty="0" smtClean="0"/>
              <a:t>funds	$26,989.68</a:t>
            </a:r>
            <a:endParaRPr lang="en-US" sz="2000" dirty="0"/>
          </a:p>
          <a:p>
            <a:r>
              <a:rPr lang="en-US" sz="2000" dirty="0"/>
              <a:t>Balance of Grant funds not yet received = $7,560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Texas Tour financials (as of Aug 7)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Texas Tour </a:t>
            </a:r>
            <a:r>
              <a:rPr lang="en-US" sz="2000" dirty="0"/>
              <a:t>(Managed by Scott Atkinson)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Income - </a:t>
            </a:r>
            <a:r>
              <a:rPr lang="en-US" sz="2000" dirty="0" smtClean="0"/>
              <a:t>	$</a:t>
            </a:r>
            <a:r>
              <a:rPr lang="en-US" sz="2000" dirty="0"/>
              <a:t>157,188.97 (</a:t>
            </a:r>
            <a:r>
              <a:rPr lang="en-US" sz="2000" dirty="0" err="1"/>
              <a:t>incl</a:t>
            </a:r>
            <a:r>
              <a:rPr lang="en-US" sz="2000" dirty="0"/>
              <a:t> $5,000 loan)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Expenses </a:t>
            </a:r>
            <a:r>
              <a:rPr lang="en-US" sz="2000" dirty="0" smtClean="0"/>
              <a:t>	 @</a:t>
            </a:r>
            <a:r>
              <a:rPr lang="en-US" sz="2000" dirty="0"/>
              <a:t>10,601.74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Net </a:t>
            </a:r>
            <a:r>
              <a:rPr lang="en-US" sz="2000" dirty="0" smtClean="0"/>
              <a:t>		$</a:t>
            </a:r>
            <a:r>
              <a:rPr lang="en-US" sz="2000" dirty="0"/>
              <a:t>146,587.23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Less </a:t>
            </a:r>
            <a:r>
              <a:rPr lang="en-US" sz="2000" dirty="0" smtClean="0"/>
              <a:t>		   $5,000.00 </a:t>
            </a:r>
            <a:r>
              <a:rPr lang="en-US" sz="2000" dirty="0"/>
              <a:t>to 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Balance </a:t>
            </a:r>
            <a:r>
              <a:rPr lang="en-US" sz="2000" dirty="0" smtClean="0"/>
              <a:t>	$141,587.97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All hotel bills &amp; the Tour Bus Contracts are paid by IEEE Master Account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All other expenses to be paid by check or VISA Bank Card.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Our budget currently is projected to yield a 10% surplus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1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8/21/2019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293044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279676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141607" cy="4139594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Heena Rathore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  Nils Smith</a:t>
            </a:r>
          </a:p>
          <a:p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Martinich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Student Branch</a:t>
            </a:r>
          </a:p>
          <a:p>
            <a:r>
              <a:rPr lang="en-US" sz="1200" dirty="0" smtClean="0"/>
              <a:t>Student Branch Chapters</a:t>
            </a:r>
          </a:p>
          <a:p>
            <a:endParaRPr lang="en-US" sz="500" dirty="0"/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41631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Nomination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Election Committee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FIN/Audit Committee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Section</a:t>
            </a:r>
            <a:r>
              <a:rPr lang="en-US" sz="1200" dirty="0"/>
              <a:t>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</a:t>
            </a:r>
            <a:r>
              <a:rPr lang="en-US" sz="1200" dirty="0"/>
              <a:t>/Events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409" y="1663573"/>
            <a:ext cx="3899871" cy="51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5950</TotalTime>
  <Words>235</Words>
  <Application>Microsoft Office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IEEE-Template</vt:lpstr>
      <vt:lpstr>IEEE Central Texas Section 2019 Fall Leadership Planning Meeting August 24, 2018 San Marcos, TX</vt:lpstr>
      <vt:lpstr>Vision, Leadership Team</vt:lpstr>
      <vt:lpstr>2019 Key Accomplishments</vt:lpstr>
      <vt:lpstr>2019 Chapter Vitality &amp; Help Needed</vt:lpstr>
      <vt:lpstr>LM and SAMSAT financials (as of Aug 7)</vt:lpstr>
      <vt:lpstr>Texas Tour financials (as of Aug 7)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James Brakefield</cp:lastModifiedBy>
  <cp:revision>158</cp:revision>
  <cp:lastPrinted>2018-08-07T14:39:51Z</cp:lastPrinted>
  <dcterms:created xsi:type="dcterms:W3CDTF">2012-12-04T23:01:03Z</dcterms:created>
  <dcterms:modified xsi:type="dcterms:W3CDTF">2019-08-22T04:05:15Z</dcterms:modified>
</cp:coreProperties>
</file>